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png" ContentType="image/pn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it-IT" sz="52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18C005A4-A605-461B-854C-5C3AEC3FAE38}" type="slidenum">
              <a:rPr b="0" lang="it-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DA370053-09A1-47CB-9F87-AF390B7896C5}" type="slidenum">
              <a:rPr b="0" lang="it-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611720" y="1087920"/>
            <a:ext cx="6230880" cy="60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38761d"/>
                </a:solidFill>
                <a:latin typeface="Caveat"/>
                <a:ea typeface="Caveat"/>
              </a:rPr>
              <a:t>                   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789800" y="301680"/>
            <a:ext cx="4164480" cy="97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2600" spc="-1" strike="noStrike">
                <a:solidFill>
                  <a:srgbClr val="00b050"/>
                </a:solidFill>
                <a:latin typeface="Arial"/>
                <a:ea typeface="Arial"/>
              </a:rPr>
              <a:t>SCUOLA DELL’INFANZIA </a:t>
            </a:r>
            <a:endParaRPr b="0" lang="it-IT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600" spc="-1" strike="noStrike">
                <a:solidFill>
                  <a:srgbClr val="00b050"/>
                </a:solidFill>
                <a:latin typeface="Arial"/>
                <a:ea typeface="Arial"/>
              </a:rPr>
              <a:t>“</a:t>
            </a:r>
            <a:r>
              <a:rPr b="1" lang="it-IT" sz="2600" spc="-1" strike="noStrike">
                <a:solidFill>
                  <a:srgbClr val="00b050"/>
                </a:solidFill>
                <a:latin typeface="Arial"/>
                <a:ea typeface="Arial"/>
              </a:rPr>
              <a:t>A. MANCASSOLA”</a:t>
            </a:r>
            <a:endParaRPr b="0" lang="it-IT" sz="26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36;p22" descr=""/>
          <p:cNvPicPr/>
          <p:nvPr/>
        </p:nvPicPr>
        <p:blipFill>
          <a:blip r:embed="rId1"/>
          <a:stretch/>
        </p:blipFill>
        <p:spPr>
          <a:xfrm>
            <a:off x="1980000" y="0"/>
            <a:ext cx="5528160" cy="483840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432800" y="85680"/>
            <a:ext cx="662256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1155cc"/>
                </a:solidFill>
                <a:latin typeface="Arial"/>
                <a:ea typeface="Arial"/>
              </a:rPr>
              <a:t>   </a:t>
            </a:r>
            <a:r>
              <a:rPr b="1" lang="it-IT" sz="2200" spc="-1" strike="noStrike">
                <a:solidFill>
                  <a:srgbClr val="1155cc"/>
                </a:solidFill>
                <a:latin typeface="Arial"/>
                <a:ea typeface="Arial"/>
              </a:rPr>
              <a:t>PROGETTI       INTEGRATIVI</a:t>
            </a:r>
            <a:endParaRPr b="0" lang="it-IT" sz="2200" spc="-1" strike="noStrike">
              <a:latin typeface="Arial"/>
            </a:endParaRPr>
          </a:p>
        </p:txBody>
      </p:sp>
      <p:graphicFrame>
        <p:nvGraphicFramePr>
          <p:cNvPr id="126" name="Table 2"/>
          <p:cNvGraphicFramePr/>
          <p:nvPr/>
        </p:nvGraphicFramePr>
        <p:xfrm>
          <a:off x="884160" y="429480"/>
          <a:ext cx="7238520" cy="4649040"/>
        </p:xfrm>
        <a:graphic>
          <a:graphicData uri="http://schemas.openxmlformats.org/drawingml/2006/table">
            <a:tbl>
              <a:tblPr/>
              <a:tblGrid>
                <a:gridCol w="3619440"/>
                <a:gridCol w="3619440"/>
              </a:tblGrid>
              <a:tr h="77652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3c78d8"/>
                          </a:solidFill>
                          <a:latin typeface="Arial"/>
                          <a:ea typeface="Arial"/>
                        </a:rPr>
                        <a:t>ACCOGLIENZA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it-IT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Favorire l’inserimento dei bambini, in un clima di benessere, di condivisione e di collaborazione tra scuola e famiglia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57852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3c78d8"/>
                          </a:solidFill>
                          <a:latin typeface="Arial"/>
                          <a:ea typeface="Arial"/>
                        </a:rPr>
                        <a:t>CONTINUITA’ NIDO E PRIMARIA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it-IT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Condividere iniziative didattiche e favorire lo scambio educativo 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7652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300" spc="-1" strike="noStrike">
                          <a:solidFill>
                            <a:srgbClr val="3c78d8"/>
                          </a:solidFill>
                          <a:latin typeface="Arial"/>
                          <a:ea typeface="Arial"/>
                        </a:rPr>
                        <a:t>ED. STRADALE E SICUREZZA A SCUOLA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it-IT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Avvertire le situazioni di pericolo; conoscere i simboli stradali e della sicurezza a scuola; comportamenti sicuri sulla strada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7652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3c78d8"/>
                          </a:solidFill>
                          <a:latin typeface="Arial"/>
                          <a:ea typeface="Arial"/>
                        </a:rPr>
                        <a:t>INGLESE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it-IT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Familiarizzare con i primi suoni della lingua inglese; ascoltare e ripetere semplici canzoni, parole e storie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7652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3c78d8"/>
                          </a:solidFill>
                          <a:latin typeface="Arial"/>
                          <a:ea typeface="Arial"/>
                        </a:rPr>
                        <a:t>INCLUSIONE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it-IT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Promuovere l’adozione di strategie e metodologie inclusive; favorire la creazione di reti relazionali tra bambini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9564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3c78d8"/>
                          </a:solidFill>
                          <a:latin typeface="Arial"/>
                          <a:ea typeface="Arial"/>
                        </a:rPr>
                        <a:t>HELP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it-IT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Alfabetizzazione per bambini stranieri 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3008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3c78d8"/>
                          </a:solidFill>
                          <a:latin typeface="Arial"/>
                          <a:ea typeface="Arial"/>
                        </a:rPr>
                        <a:t>RELIGIONE CATTOLICA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it-IT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Aprirsi alla meraviglia e allo stupore nei confronti dell’esperienza religiosa, che si incontra nell’ambiente di vita e nelle persone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43;p23" descr=""/>
          <p:cNvPicPr/>
          <p:nvPr/>
        </p:nvPicPr>
        <p:blipFill>
          <a:blip r:embed="rId1"/>
          <a:stretch/>
        </p:blipFill>
        <p:spPr>
          <a:xfrm>
            <a:off x="909360" y="152280"/>
            <a:ext cx="7400520" cy="483840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1640520" y="750600"/>
            <a:ext cx="2757240" cy="2012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0124d"/>
                </a:solidFill>
                <a:latin typeface="Arial"/>
                <a:ea typeface="Arial"/>
              </a:rPr>
              <a:t>UNA PROVA DELLA CORRETTEZZA DEL NOSTRO AGIRE EDUCATIVO E’ LA FELICITA’ DEL BAMBINO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550880" y="4136760"/>
            <a:ext cx="350136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d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60;p14" descr=""/>
          <p:cNvPicPr/>
          <p:nvPr/>
        </p:nvPicPr>
        <p:blipFill>
          <a:blip r:embed="rId1"/>
          <a:srcRect l="25985" t="13736" r="26123" b="10811"/>
          <a:stretch/>
        </p:blipFill>
        <p:spPr>
          <a:xfrm>
            <a:off x="2762280" y="57960"/>
            <a:ext cx="4722120" cy="50270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5130000" y="53640"/>
            <a:ext cx="331668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5904720" y="984600"/>
            <a:ext cx="278748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3"/>
          <p:cNvSpPr/>
          <p:nvPr/>
        </p:nvSpPr>
        <p:spPr>
          <a:xfrm>
            <a:off x="473400" y="2969640"/>
            <a:ext cx="124380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4"/>
          <p:cNvSpPr/>
          <p:nvPr/>
        </p:nvSpPr>
        <p:spPr>
          <a:xfrm rot="20781600">
            <a:off x="-684000" y="2081160"/>
            <a:ext cx="374040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2100" spc="-1" strike="noStrike">
                <a:solidFill>
                  <a:srgbClr val="274e13"/>
                </a:solidFill>
                <a:latin typeface="Arial"/>
                <a:ea typeface="Arial"/>
              </a:rPr>
              <a:t>         </a:t>
            </a:r>
            <a:r>
              <a:rPr b="1" lang="it-IT" sz="2100" spc="-1" strike="noStrike">
                <a:solidFill>
                  <a:srgbClr val="274e13"/>
                </a:solidFill>
                <a:latin typeface="Arial"/>
                <a:ea typeface="Arial"/>
              </a:rPr>
              <a:t>ANNI SCOLASTICI </a:t>
            </a:r>
            <a:endParaRPr b="0" lang="it-IT" sz="2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100" spc="-1" strike="noStrike">
                <a:solidFill>
                  <a:srgbClr val="274e13"/>
                </a:solidFill>
                <a:latin typeface="Arial"/>
                <a:ea typeface="Arial"/>
              </a:rPr>
              <a:t>          </a:t>
            </a:r>
            <a:r>
              <a:rPr b="1" lang="it-IT" sz="2100" spc="-1" strike="noStrike">
                <a:solidFill>
                  <a:srgbClr val="274e13"/>
                </a:solidFill>
                <a:latin typeface="Arial"/>
                <a:ea typeface="Arial"/>
              </a:rPr>
              <a:t>2020-22</a:t>
            </a:r>
            <a:endParaRPr b="0" lang="it-IT" sz="21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69;p15" descr=""/>
          <p:cNvPicPr/>
          <p:nvPr/>
        </p:nvPicPr>
        <p:blipFill>
          <a:blip r:embed="rId1"/>
          <a:stretch/>
        </p:blipFill>
        <p:spPr>
          <a:xfrm>
            <a:off x="1830960" y="1121040"/>
            <a:ext cx="5598360" cy="290124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972000" y="256320"/>
            <a:ext cx="7316640" cy="7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3400" spc="-1" strike="noStrike">
                <a:solidFill>
                  <a:srgbClr val="000000"/>
                </a:solidFill>
                <a:latin typeface="Arial"/>
                <a:ea typeface="Arial"/>
              </a:rPr>
              <a:t>1… 2… 3… a star fuori tocca a me!</a:t>
            </a:r>
            <a:endParaRPr b="0" lang="it-IT" sz="3400" spc="-1" strike="noStrike">
              <a:latin typeface="Arial"/>
            </a:endParaRPr>
          </a:p>
        </p:txBody>
      </p:sp>
      <p:graphicFrame>
        <p:nvGraphicFramePr>
          <p:cNvPr id="87" name="Table 2"/>
          <p:cNvGraphicFramePr/>
          <p:nvPr/>
        </p:nvGraphicFramePr>
        <p:xfrm>
          <a:off x="952560" y="867960"/>
          <a:ext cx="7238520" cy="3760200"/>
        </p:xfrm>
        <a:graphic>
          <a:graphicData uri="http://schemas.openxmlformats.org/drawingml/2006/table">
            <a:tbl>
              <a:tblPr/>
              <a:tblGrid>
                <a:gridCol w="3619440"/>
                <a:gridCol w="3619440"/>
              </a:tblGrid>
              <a:tr h="3760560"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OBIETTIVI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Valorizzare l’ambiente naturale sia nella scuola che all’esterno</a:t>
                      </a: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Riprendere il progetto di plesso dello scorso anno con un’apertura al territorio</a:t>
                      </a: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Porre l’argomento “ambiente” come tema principale e trasversale all’interno dei cinque campi di esperienza e dell’educazione civica nell’ambito di cittadinanza attiva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METODOLOGIA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Si intende proseguire un percorso che promuova l’esplorazione e la scoperta del territorio nei suoi aspetti naturalistici e </a:t>
                      </a: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dell’“io come cittadino del mio paese” attraverso il fare e l’agire del bambino</a:t>
                      </a: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76;p16" descr=""/>
          <p:cNvPicPr/>
          <p:nvPr/>
        </p:nvPicPr>
        <p:blipFill>
          <a:blip r:embed="rId1"/>
          <a:stretch/>
        </p:blipFill>
        <p:spPr>
          <a:xfrm>
            <a:off x="1893600" y="346680"/>
            <a:ext cx="5245560" cy="44499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2445480" y="346680"/>
            <a:ext cx="6793200" cy="6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it-IT" sz="2900" spc="-1" strike="noStrike">
                <a:solidFill>
                  <a:srgbClr val="ff00ff"/>
                </a:solidFill>
                <a:latin typeface="Arial"/>
                <a:ea typeface="Arial"/>
              </a:rPr>
              <a:t>MAPPA DEL PROGETTO</a:t>
            </a:r>
            <a:endParaRPr b="0" lang="it-IT" sz="29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621960" y="977760"/>
            <a:ext cx="2100600" cy="1495800"/>
          </a:xfrm>
          <a:prstGeom prst="ellipse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3"/>
          <p:cNvSpPr/>
          <p:nvPr/>
        </p:nvSpPr>
        <p:spPr>
          <a:xfrm>
            <a:off x="3778920" y="1263960"/>
            <a:ext cx="17863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i="1" lang="it-IT" sz="2400" spc="-1" strike="noStrike">
                <a:solidFill>
                  <a:srgbClr val="351c75"/>
                </a:solidFill>
                <a:latin typeface="Arial"/>
                <a:ea typeface="Arial"/>
              </a:rPr>
              <a:t>LA MIA IDENTITA′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522360" y="3362760"/>
            <a:ext cx="1923120" cy="10695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5"/>
          <p:cNvSpPr/>
          <p:nvPr/>
        </p:nvSpPr>
        <p:spPr>
          <a:xfrm>
            <a:off x="3659400" y="3362760"/>
            <a:ext cx="2025360" cy="106956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6"/>
          <p:cNvSpPr/>
          <p:nvPr/>
        </p:nvSpPr>
        <p:spPr>
          <a:xfrm>
            <a:off x="6769800" y="3341520"/>
            <a:ext cx="1923120" cy="106956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7"/>
          <p:cNvSpPr/>
          <p:nvPr/>
        </p:nvSpPr>
        <p:spPr>
          <a:xfrm>
            <a:off x="641880" y="3553200"/>
            <a:ext cx="168372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NEL MIO PAESE C’E’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6" name="CustomShape 8"/>
          <p:cNvSpPr/>
          <p:nvPr/>
        </p:nvSpPr>
        <p:spPr>
          <a:xfrm flipH="1">
            <a:off x="1483200" y="1997280"/>
            <a:ext cx="2156040" cy="13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9"/>
          <p:cNvSpPr/>
          <p:nvPr/>
        </p:nvSpPr>
        <p:spPr>
          <a:xfrm>
            <a:off x="4672440" y="2473920"/>
            <a:ext cx="360" cy="88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10"/>
          <p:cNvSpPr/>
          <p:nvPr/>
        </p:nvSpPr>
        <p:spPr>
          <a:xfrm>
            <a:off x="5734080" y="1997280"/>
            <a:ext cx="1996920" cy="134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11"/>
          <p:cNvSpPr/>
          <p:nvPr/>
        </p:nvSpPr>
        <p:spPr>
          <a:xfrm>
            <a:off x="3778920" y="3556080"/>
            <a:ext cx="182988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CUSTODI DELL’AMBIENTE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00" name="CustomShape 12"/>
          <p:cNvSpPr/>
          <p:nvPr/>
        </p:nvSpPr>
        <p:spPr>
          <a:xfrm>
            <a:off x="6849360" y="3465360"/>
            <a:ext cx="174096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IL TEMPO 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CHE PASSA</a:t>
            </a:r>
            <a:endParaRPr b="0" lang="it-IT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16760" y="0"/>
            <a:ext cx="8328240" cy="107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1" lang="it-IT" sz="5100" spc="-1" strike="noStrike">
                <a:solidFill>
                  <a:srgbClr val="c00000"/>
                </a:solidFill>
                <a:latin typeface="Calibri"/>
                <a:ea typeface="Calibri"/>
              </a:rPr>
              <a:t>AREE TEMATICHE</a:t>
            </a:r>
            <a:endParaRPr b="0" lang="it-IT" sz="51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04840" y="1024200"/>
            <a:ext cx="2999520" cy="70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it-IT" sz="3000" spc="-1" strike="noStrike">
                <a:solidFill>
                  <a:srgbClr val="00b050"/>
                </a:solidFill>
                <a:latin typeface="Calibri"/>
                <a:ea typeface="Calibri"/>
              </a:rPr>
              <a:t>La mia identità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431280" y="1803960"/>
            <a:ext cx="3709440" cy="368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Alla scoperta di me stesso: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chi sono, come sono, cosa mi piace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Sono felice quando…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Le mie emozioni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Attività di accoglienza, di incontro e ascolto, di benessere nel gruppo sezione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4880880" y="1024200"/>
            <a:ext cx="3561480" cy="6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it-IT" sz="3000" spc="-1" strike="noStrike">
                <a:solidFill>
                  <a:srgbClr val="00b050"/>
                </a:solidFill>
                <a:latin typeface="Calibri"/>
                <a:ea typeface="Calibri"/>
              </a:rPr>
              <a:t>Il tempo che passa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4880880" y="1803960"/>
            <a:ext cx="3857400" cy="26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La mia giornata scolastica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Ricordare, ricostruire i vari momenti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ieri, oggi, domani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La ciclicità delle stagioni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le feste e le ricorrenze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06" name="Google Shape;98;p17" descr=""/>
          <p:cNvPicPr/>
          <p:nvPr/>
        </p:nvPicPr>
        <p:blipFill>
          <a:blip r:embed="rId1"/>
          <a:stretch/>
        </p:blipFill>
        <p:spPr>
          <a:xfrm>
            <a:off x="2759760" y="913320"/>
            <a:ext cx="1188000" cy="969120"/>
          </a:xfrm>
          <a:prstGeom prst="rect">
            <a:avLst/>
          </a:prstGeom>
          <a:ln>
            <a:noFill/>
          </a:ln>
        </p:spPr>
      </p:pic>
      <p:pic>
        <p:nvPicPr>
          <p:cNvPr id="107" name="Google Shape;99;p17" descr=""/>
          <p:cNvPicPr/>
          <p:nvPr/>
        </p:nvPicPr>
        <p:blipFill>
          <a:blip r:embed="rId2"/>
          <a:stretch/>
        </p:blipFill>
        <p:spPr>
          <a:xfrm>
            <a:off x="7987320" y="866520"/>
            <a:ext cx="659520" cy="1062360"/>
          </a:xfrm>
          <a:prstGeom prst="rect">
            <a:avLst/>
          </a:prstGeom>
          <a:ln>
            <a:noFill/>
          </a:ln>
        </p:spPr>
      </p:pic>
      <p:sp>
        <p:nvSpPr>
          <p:cNvPr id="108" name="CustomShape 6"/>
          <p:cNvSpPr/>
          <p:nvPr/>
        </p:nvSpPr>
        <p:spPr>
          <a:xfrm>
            <a:off x="3378600" y="4887720"/>
            <a:ext cx="655416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5;p18" descr=""/>
          <p:cNvPicPr/>
          <p:nvPr/>
        </p:nvPicPr>
        <p:blipFill>
          <a:blip r:embed="rId1"/>
          <a:stretch/>
        </p:blipFill>
        <p:spPr>
          <a:xfrm>
            <a:off x="993240" y="176400"/>
            <a:ext cx="7156800" cy="4629960"/>
          </a:xfrm>
          <a:prstGeom prst="rect">
            <a:avLst/>
          </a:prstGeom>
          <a:ln>
            <a:noFill/>
          </a:ln>
        </p:spPr>
      </p:pic>
      <p:pic>
        <p:nvPicPr>
          <p:cNvPr id="110" name="Google Shape;106;p18" descr=""/>
          <p:cNvPicPr/>
          <p:nvPr/>
        </p:nvPicPr>
        <p:blipFill>
          <a:blip r:embed="rId2"/>
          <a:stretch/>
        </p:blipFill>
        <p:spPr>
          <a:xfrm>
            <a:off x="151560" y="70560"/>
            <a:ext cx="3743280" cy="2242440"/>
          </a:xfrm>
          <a:prstGeom prst="rect">
            <a:avLst/>
          </a:prstGeom>
          <a:ln>
            <a:noFill/>
          </a:ln>
        </p:spPr>
      </p:pic>
      <p:pic>
        <p:nvPicPr>
          <p:cNvPr id="111" name="Google Shape;107;p18" descr=""/>
          <p:cNvPicPr/>
          <p:nvPr/>
        </p:nvPicPr>
        <p:blipFill>
          <a:blip r:embed="rId3"/>
          <a:stretch/>
        </p:blipFill>
        <p:spPr>
          <a:xfrm>
            <a:off x="5565960" y="70560"/>
            <a:ext cx="3450600" cy="2242440"/>
          </a:xfrm>
          <a:prstGeom prst="rect">
            <a:avLst/>
          </a:prstGeom>
          <a:ln>
            <a:noFill/>
          </a:ln>
        </p:spPr>
      </p:pic>
      <p:pic>
        <p:nvPicPr>
          <p:cNvPr id="112" name="Google Shape;108;p18" descr=""/>
          <p:cNvPicPr/>
          <p:nvPr/>
        </p:nvPicPr>
        <p:blipFill>
          <a:blip r:embed="rId4"/>
          <a:stretch/>
        </p:blipFill>
        <p:spPr>
          <a:xfrm>
            <a:off x="151560" y="2460960"/>
            <a:ext cx="3743280" cy="2571480"/>
          </a:xfrm>
          <a:prstGeom prst="rect">
            <a:avLst/>
          </a:prstGeom>
          <a:ln>
            <a:noFill/>
          </a:ln>
        </p:spPr>
      </p:pic>
      <p:pic>
        <p:nvPicPr>
          <p:cNvPr id="113" name="Google Shape;109;p18" descr=""/>
          <p:cNvPicPr/>
          <p:nvPr/>
        </p:nvPicPr>
        <p:blipFill>
          <a:blip r:embed="rId5"/>
          <a:stretch/>
        </p:blipFill>
        <p:spPr>
          <a:xfrm>
            <a:off x="5565960" y="2460960"/>
            <a:ext cx="3450600" cy="257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aa8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"/>
          <p:cNvPicPr/>
          <p:nvPr/>
        </p:nvPicPr>
        <p:blipFill>
          <a:blip r:embed="rId1"/>
          <a:stretch/>
        </p:blipFill>
        <p:spPr>
          <a:xfrm>
            <a:off x="2222280" y="51480"/>
            <a:ext cx="4699440" cy="509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8984160" cy="65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1" lang="it-IT" sz="5100" spc="-1" strike="noStrike">
                <a:solidFill>
                  <a:srgbClr val="c00000"/>
                </a:solidFill>
                <a:latin typeface="Calibri"/>
                <a:ea typeface="Calibri"/>
              </a:rPr>
              <a:t>AREE TEMATICHE</a:t>
            </a:r>
            <a:endParaRPr b="0" lang="it-IT" sz="51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it-IT" sz="3200" spc="-1" strike="noStrike">
                <a:solidFill>
                  <a:srgbClr val="00b050"/>
                </a:solidFill>
                <a:latin typeface="Calibri"/>
                <a:ea typeface="Calibri"/>
              </a:rPr>
              <a:t>  </a:t>
            </a:r>
            <a:r>
              <a:rPr b="1" lang="it-IT" sz="3000" spc="-1" strike="noStrike">
                <a:solidFill>
                  <a:srgbClr val="00b050"/>
                </a:solidFill>
                <a:latin typeface="Calibri"/>
                <a:ea typeface="Calibri"/>
              </a:rPr>
              <a:t>Custodi dell’ambiente              Nel mio paese c’è </a:t>
            </a:r>
            <a:endParaRPr b="0" lang="it-IT" sz="3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   </a:t>
            </a: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Il giardino della scuola, del parco              Accanto alla natura l’uomo </a:t>
            </a:r>
            <a:endParaRPr b="0" lang="it-IT" sz="2200" spc="-1" strike="noStrike">
              <a:latin typeface="Arial"/>
            </a:endParaRPr>
          </a:p>
          <a:p>
            <a:pPr marL="343080">
              <a:lnSpc>
                <a:spcPct val="115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La scoperta dell’albero                               Dove vivo e cosa c’è attorno a me</a:t>
            </a:r>
            <a:endParaRPr b="0" lang="it-IT" sz="2200" spc="-1" strike="noStrike">
              <a:latin typeface="Arial"/>
            </a:endParaRPr>
          </a:p>
          <a:p>
            <a:pPr marL="343080">
              <a:lnSpc>
                <a:spcPct val="115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Dal seme alla pianta                                   Edifici storici e monumenti</a:t>
            </a:r>
            <a:endParaRPr b="0" lang="it-IT" sz="2200" spc="-1" strike="noStrike">
              <a:latin typeface="Arial"/>
            </a:endParaRPr>
          </a:p>
          <a:p>
            <a:pPr marL="343080">
              <a:lnSpc>
                <a:spcPct val="115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Gli animali nella terra                                 Enti e associazioni</a:t>
            </a:r>
            <a:endParaRPr b="0" lang="it-IT" sz="2200" spc="-1" strike="noStrike">
              <a:latin typeface="Arial"/>
            </a:endParaRPr>
          </a:p>
          <a:p>
            <a:pPr marL="343080">
              <a:lnSpc>
                <a:spcPct val="115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L’acqua e il suo habitat                               Come viviamo</a:t>
            </a:r>
            <a:endParaRPr b="0" lang="it-IT" sz="2200" spc="-1" strike="noStrike">
              <a:latin typeface="Arial"/>
            </a:endParaRPr>
          </a:p>
          <a:p>
            <a:pPr marL="343080">
              <a:lnSpc>
                <a:spcPct val="115000"/>
              </a:lnSpc>
              <a:spcBef>
                <a:spcPts val="799"/>
              </a:spcBef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Osserviamo, manipoliamo,    </a:t>
            </a: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Osserviamo, esploriamo,</a:t>
            </a:r>
            <a:endParaRPr b="0" lang="it-IT" sz="2200" spc="-1" strike="noStrike">
              <a:latin typeface="Arial"/>
            </a:endParaRPr>
          </a:p>
          <a:p>
            <a:pPr marL="343080">
              <a:lnSpc>
                <a:spcPct val="115000"/>
              </a:lnSpc>
              <a:spcBef>
                <a:spcPts val="799"/>
              </a:spcBef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       </a:t>
            </a: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trasformiamo,                                              operiamo,        </a:t>
            </a:r>
            <a:endParaRPr b="0" lang="it-IT" sz="2200" spc="-1" strike="noStrike">
              <a:latin typeface="Arial"/>
            </a:endParaRPr>
          </a:p>
          <a:p>
            <a:pPr marL="343080">
              <a:lnSpc>
                <a:spcPct val="115000"/>
              </a:lnSpc>
              <a:spcBef>
                <a:spcPts val="799"/>
              </a:spcBef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           </a:t>
            </a: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Calibri"/>
              </a:rPr>
              <a:t>classifichiamo…                                         giochiamo...        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22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it-IT" sz="2200" spc="-1" strike="noStrike">
              <a:latin typeface="Arial"/>
            </a:endParaRPr>
          </a:p>
        </p:txBody>
      </p:sp>
      <p:pic>
        <p:nvPicPr>
          <p:cNvPr id="116" name="Google Shape;120;p20" descr=""/>
          <p:cNvPicPr/>
          <p:nvPr/>
        </p:nvPicPr>
        <p:blipFill>
          <a:blip r:embed="rId1"/>
          <a:stretch/>
        </p:blipFill>
        <p:spPr>
          <a:xfrm>
            <a:off x="7835040" y="870840"/>
            <a:ext cx="869040" cy="791640"/>
          </a:xfrm>
          <a:prstGeom prst="rect">
            <a:avLst/>
          </a:prstGeom>
          <a:ln>
            <a:noFill/>
          </a:ln>
        </p:spPr>
      </p:pic>
      <p:pic>
        <p:nvPicPr>
          <p:cNvPr id="117" name="Google Shape;121;p20" descr=""/>
          <p:cNvPicPr/>
          <p:nvPr/>
        </p:nvPicPr>
        <p:blipFill>
          <a:blip r:embed="rId2"/>
          <a:stretch/>
        </p:blipFill>
        <p:spPr>
          <a:xfrm>
            <a:off x="3738240" y="870840"/>
            <a:ext cx="869040" cy="716400"/>
          </a:xfrm>
          <a:prstGeom prst="rect">
            <a:avLst/>
          </a:prstGeom>
          <a:ln>
            <a:noFill/>
          </a:ln>
        </p:spPr>
      </p:pic>
      <p:pic>
        <p:nvPicPr>
          <p:cNvPr id="118" name="Google Shape;122;p20" descr=""/>
          <p:cNvPicPr/>
          <p:nvPr/>
        </p:nvPicPr>
        <p:blipFill>
          <a:blip r:embed="rId3"/>
          <a:stretch/>
        </p:blipFill>
        <p:spPr>
          <a:xfrm>
            <a:off x="3738240" y="870840"/>
            <a:ext cx="869040" cy="71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27;p21" descr=""/>
          <p:cNvPicPr/>
          <p:nvPr/>
        </p:nvPicPr>
        <p:blipFill>
          <a:blip r:embed="rId1"/>
          <a:stretch/>
        </p:blipFill>
        <p:spPr>
          <a:xfrm>
            <a:off x="537120" y="243360"/>
            <a:ext cx="8069400" cy="4542120"/>
          </a:xfrm>
          <a:prstGeom prst="rect">
            <a:avLst/>
          </a:prstGeom>
          <a:ln>
            <a:noFill/>
          </a:ln>
        </p:spPr>
      </p:pic>
      <p:pic>
        <p:nvPicPr>
          <p:cNvPr id="120" name="Google Shape;128;p21" descr=""/>
          <p:cNvPicPr/>
          <p:nvPr/>
        </p:nvPicPr>
        <p:blipFill>
          <a:blip r:embed="rId2"/>
          <a:stretch/>
        </p:blipFill>
        <p:spPr>
          <a:xfrm rot="16200000">
            <a:off x="844200" y="-519840"/>
            <a:ext cx="2118600" cy="3475800"/>
          </a:xfrm>
          <a:prstGeom prst="rect">
            <a:avLst/>
          </a:prstGeom>
          <a:ln>
            <a:noFill/>
          </a:ln>
        </p:spPr>
      </p:pic>
      <p:pic>
        <p:nvPicPr>
          <p:cNvPr id="121" name="Google Shape;129;p21" descr=""/>
          <p:cNvPicPr/>
          <p:nvPr/>
        </p:nvPicPr>
        <p:blipFill>
          <a:blip r:embed="rId3"/>
          <a:stretch/>
        </p:blipFill>
        <p:spPr>
          <a:xfrm>
            <a:off x="5398920" y="157680"/>
            <a:ext cx="3568680" cy="2118600"/>
          </a:xfrm>
          <a:prstGeom prst="rect">
            <a:avLst/>
          </a:prstGeom>
          <a:ln>
            <a:noFill/>
          </a:ln>
        </p:spPr>
      </p:pic>
      <p:pic>
        <p:nvPicPr>
          <p:cNvPr id="122" name="Google Shape;130;p21" descr=""/>
          <p:cNvPicPr/>
          <p:nvPr/>
        </p:nvPicPr>
        <p:blipFill>
          <a:blip r:embed="rId4"/>
          <a:stretch/>
        </p:blipFill>
        <p:spPr>
          <a:xfrm>
            <a:off x="165600" y="2387520"/>
            <a:ext cx="3475800" cy="2518560"/>
          </a:xfrm>
          <a:prstGeom prst="rect">
            <a:avLst/>
          </a:prstGeom>
          <a:ln>
            <a:noFill/>
          </a:ln>
        </p:spPr>
      </p:pic>
      <p:pic>
        <p:nvPicPr>
          <p:cNvPr id="123" name="Google Shape;131;p21" descr=""/>
          <p:cNvPicPr/>
          <p:nvPr/>
        </p:nvPicPr>
        <p:blipFill>
          <a:blip r:embed="rId5"/>
          <a:stretch/>
        </p:blipFill>
        <p:spPr>
          <a:xfrm>
            <a:off x="5398920" y="2387520"/>
            <a:ext cx="3568680" cy="25185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LibreOffice/6.0.2.1$Windows_X86_64 LibreOffice_project/f7f06a8f319e4b62f9bc5095aa112a65d2f3ac89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cp:revision>0</cp:revision>
  <dc:subject/>
  <dc:title/>
</cp:coreProperties>
</file>