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ntic" charset="1" panose="00000000000000000000"/>
      <p:regular r:id="rId10"/>
    </p:embeddedFont>
    <p:embeddedFont>
      <p:font typeface="Antic Bold" charset="1" panose="00000000000000000000"/>
      <p:regular r:id="rId11"/>
    </p:embeddedFont>
    <p:embeddedFont>
      <p:font typeface="Antic Italics" charset="1" panose="00000000000000000000"/>
      <p:regular r:id="rId12"/>
    </p:embeddedFont>
    <p:embeddedFont>
      <p:font typeface="Antic Bold Italics" charset="1" panose="00000000000000000000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  <p:embeddedFont>
      <p:font typeface="Borsok" charset="1" panose="02000503000000020002"/>
      <p:regular r:id="rId16"/>
    </p:embeddedFont>
    <p:embeddedFont>
      <p:font typeface="Lazydog" charset="1" panose="00000000000000000000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  <p:embeddedFont>
      <p:font typeface="Open Sans Italics" charset="1" panose="020B0606030504020204"/>
      <p:regular r:id="rId20"/>
    </p:embeddedFont>
    <p:embeddedFont>
      <p:font typeface="Open Sans Bold Italics" charset="1" panose="020B0806030504020204"/>
      <p:regular r:id="rId21"/>
    </p:embeddedFont>
    <p:embeddedFont>
      <p:font typeface="Open Sans Light" charset="1" panose="020B0306030504020204"/>
      <p:regular r:id="rId22"/>
    </p:embeddedFont>
    <p:embeddedFont>
      <p:font typeface="Open Sans Light Italics" charset="1" panose="020B0306030504020204"/>
      <p:regular r:id="rId23"/>
    </p:embeddedFont>
    <p:embeddedFont>
      <p:font typeface="Open Sans Ultra-Bold" charset="1" panose="00000000000000000000"/>
      <p:regular r:id="rId24"/>
    </p:embeddedFont>
    <p:embeddedFont>
      <p:font typeface="Open Sans Ultra-Bold Italics" charset="1" panose="00000000000000000000"/>
      <p:regular r:id="rId25"/>
    </p:embeddedFont>
    <p:embeddedFont>
      <p:font typeface="Telegraf" charset="1" panose="00000500000000000000"/>
      <p:regular r:id="rId26"/>
    </p:embeddedFont>
    <p:embeddedFont>
      <p:font typeface="Telegraf Bold" charset="1" panose="00000800000000000000"/>
      <p:regular r:id="rId27"/>
    </p:embeddedFont>
    <p:embeddedFont>
      <p:font typeface="Telegraf Extra-Light" charset="1" panose="00000300000000000000"/>
      <p:regular r:id="rId28"/>
    </p:embeddedFont>
    <p:embeddedFont>
      <p:font typeface="Telegraf Medium" charset="1" panose="00000600000000000000"/>
      <p:regular r:id="rId29"/>
    </p:embeddedFont>
    <p:embeddedFont>
      <p:font typeface="Telegraf Ultra-Bold" charset="1" panose="00000900000000000000"/>
      <p:regular r:id="rId30"/>
    </p:embeddedFont>
    <p:embeddedFont>
      <p:font typeface="Telegraf Heavy" charset="1" panose="00000A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40" Target="slides/slide9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jpeg" Type="http://schemas.openxmlformats.org/officeDocument/2006/relationships/image"/><Relationship Id="rId11" Target="../media/image20.jpeg" Type="http://schemas.openxmlformats.org/officeDocument/2006/relationships/image"/><Relationship Id="rId12" Target="../media/image21.jpeg" Type="http://schemas.openxmlformats.org/officeDocument/2006/relationships/image"/><Relationship Id="rId13" Target="../media/image22.jpeg" Type="http://schemas.openxmlformats.org/officeDocument/2006/relationships/image"/><Relationship Id="rId14" Target="../media/image23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jpe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jpe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48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53.png" Type="http://schemas.openxmlformats.org/officeDocument/2006/relationships/image"/><Relationship Id="rId15" Target="../media/image54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Relationship Id="rId3" Target="../media/image56.svg" Type="http://schemas.openxmlformats.org/officeDocument/2006/relationships/image"/><Relationship Id="rId4" Target="../media/image57.png" Type="http://schemas.openxmlformats.org/officeDocument/2006/relationships/image"/><Relationship Id="rId5" Target="../media/image58.sv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208597">
            <a:off x="14198417" y="5350254"/>
            <a:ext cx="5199973" cy="7277316"/>
          </a:xfrm>
          <a:custGeom>
            <a:avLst/>
            <a:gdLst/>
            <a:ahLst/>
            <a:cxnLst/>
            <a:rect r="r" b="b" t="t" l="l"/>
            <a:pathLst>
              <a:path h="7277316" w="5199973">
                <a:moveTo>
                  <a:pt x="0" y="0"/>
                </a:moveTo>
                <a:lnTo>
                  <a:pt x="5199973" y="0"/>
                </a:lnTo>
                <a:lnTo>
                  <a:pt x="5199973" y="7277315"/>
                </a:lnTo>
                <a:lnTo>
                  <a:pt x="0" y="7277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155796" y="2174386"/>
            <a:ext cx="11869941" cy="5734734"/>
            <a:chOff x="0" y="0"/>
            <a:chExt cx="15826587" cy="764631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369717"/>
              <a:ext cx="15826587" cy="3644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8800">
                  <a:solidFill>
                    <a:srgbClr val="5F7783"/>
                  </a:solidFill>
                  <a:latin typeface="Telegraf Heavy"/>
                </a:rPr>
                <a:t>BENVENUTI NELLA </a:t>
              </a:r>
            </a:p>
            <a:p>
              <a:pPr algn="ctr">
                <a:lnSpc>
                  <a:spcPts val="10559"/>
                </a:lnSpc>
              </a:pPr>
              <a:r>
                <a:rPr lang="en-US" sz="8799">
                  <a:solidFill>
                    <a:srgbClr val="5F7783"/>
                  </a:solidFill>
                  <a:latin typeface="Telegraf Heavy"/>
                </a:rPr>
                <a:t>NOSTRA SCUOLA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2518991" y="-85725"/>
              <a:ext cx="10788605" cy="1770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5F7783"/>
                  </a:solidFill>
                  <a:latin typeface="Telegraf"/>
                </a:rPr>
                <a:t>SCUOLA DELL’INFANZIA</a:t>
              </a:r>
            </a:p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5F7783"/>
                  </a:solidFill>
                  <a:latin typeface="Telegraf"/>
                </a:rPr>
                <a:t> “A. MANCASSOLA”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518991" y="6799433"/>
              <a:ext cx="10788605" cy="8468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39"/>
                </a:lnSpc>
              </a:pPr>
              <a:r>
                <a:rPr lang="en-US" sz="3799">
                  <a:solidFill>
                    <a:srgbClr val="5F7783"/>
                  </a:solidFill>
                  <a:latin typeface="Telegraf"/>
                </a:rPr>
                <a:t>Anno Scolastico </a:t>
              </a:r>
              <a:r>
                <a:rPr lang="en-US" sz="3799">
                  <a:solidFill>
                    <a:srgbClr val="5F7783"/>
                  </a:solidFill>
                  <a:latin typeface="Telegraf"/>
                </a:rPr>
                <a:t> 2023-2024</a:t>
              </a: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-1250312">
            <a:off x="17527731" y="5311911"/>
            <a:ext cx="1026921" cy="435539"/>
            <a:chOff x="0" y="0"/>
            <a:chExt cx="2527300" cy="10718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-1725689" y="515168"/>
            <a:ext cx="6645148" cy="5400693"/>
          </a:xfrm>
          <a:custGeom>
            <a:avLst/>
            <a:gdLst/>
            <a:ahLst/>
            <a:cxnLst/>
            <a:rect r="r" b="b" t="t" l="l"/>
            <a:pathLst>
              <a:path h="5400693" w="6645148">
                <a:moveTo>
                  <a:pt x="0" y="0"/>
                </a:moveTo>
                <a:lnTo>
                  <a:pt x="6645149" y="0"/>
                </a:lnTo>
                <a:lnTo>
                  <a:pt x="6645149" y="5400693"/>
                </a:lnTo>
                <a:lnTo>
                  <a:pt x="0" y="5400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52569" y="-927039"/>
            <a:ext cx="5491668" cy="4443259"/>
          </a:xfrm>
          <a:custGeom>
            <a:avLst/>
            <a:gdLst/>
            <a:ahLst/>
            <a:cxnLst/>
            <a:rect r="r" b="b" t="t" l="l"/>
            <a:pathLst>
              <a:path h="4443259" w="5491668">
                <a:moveTo>
                  <a:pt x="0" y="0"/>
                </a:moveTo>
                <a:lnTo>
                  <a:pt x="5491668" y="0"/>
                </a:lnTo>
                <a:lnTo>
                  <a:pt x="5491668" y="4443258"/>
                </a:lnTo>
                <a:lnTo>
                  <a:pt x="0" y="4443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839509">
            <a:off x="1518992" y="7913161"/>
            <a:ext cx="4066369" cy="3659732"/>
          </a:xfrm>
          <a:custGeom>
            <a:avLst/>
            <a:gdLst/>
            <a:ahLst/>
            <a:cxnLst/>
            <a:rect r="r" b="b" t="t" l="l"/>
            <a:pathLst>
              <a:path h="3659732" w="4066369">
                <a:moveTo>
                  <a:pt x="0" y="0"/>
                </a:moveTo>
                <a:lnTo>
                  <a:pt x="4066369" y="0"/>
                </a:lnTo>
                <a:lnTo>
                  <a:pt x="4066369" y="3659732"/>
                </a:lnTo>
                <a:lnTo>
                  <a:pt x="0" y="36597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95579" y="-278833"/>
            <a:ext cx="992546" cy="927579"/>
          </a:xfrm>
          <a:custGeom>
            <a:avLst/>
            <a:gdLst/>
            <a:ahLst/>
            <a:cxnLst/>
            <a:rect r="r" b="b" t="t" l="l"/>
            <a:pathLst>
              <a:path h="927579" w="992546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763027" y="4517888"/>
            <a:ext cx="560556" cy="523865"/>
          </a:xfrm>
          <a:custGeom>
            <a:avLst/>
            <a:gdLst/>
            <a:ahLst/>
            <a:cxnLst/>
            <a:rect r="r" b="b" t="t" l="l"/>
            <a:pathLst>
              <a:path h="523865" w="560556">
                <a:moveTo>
                  <a:pt x="0" y="0"/>
                </a:moveTo>
                <a:lnTo>
                  <a:pt x="560556" y="0"/>
                </a:lnTo>
                <a:lnTo>
                  <a:pt x="560556" y="523865"/>
                </a:lnTo>
                <a:lnTo>
                  <a:pt x="0" y="5238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002704" y="9819227"/>
            <a:ext cx="582072" cy="543973"/>
          </a:xfrm>
          <a:custGeom>
            <a:avLst/>
            <a:gdLst/>
            <a:ahLst/>
            <a:cxnLst/>
            <a:rect r="r" b="b" t="t" l="l"/>
            <a:pathLst>
              <a:path h="543973" w="582072">
                <a:moveTo>
                  <a:pt x="0" y="0"/>
                </a:moveTo>
                <a:lnTo>
                  <a:pt x="582071" y="0"/>
                </a:lnTo>
                <a:lnTo>
                  <a:pt x="582071" y="543973"/>
                </a:lnTo>
                <a:lnTo>
                  <a:pt x="0" y="543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8700" y="6461741"/>
            <a:ext cx="878815" cy="821293"/>
          </a:xfrm>
          <a:custGeom>
            <a:avLst/>
            <a:gdLst/>
            <a:ahLst/>
            <a:cxnLst/>
            <a:rect r="r" b="b" t="t" l="l"/>
            <a:pathLst>
              <a:path h="821293" w="878815">
                <a:moveTo>
                  <a:pt x="0" y="0"/>
                </a:moveTo>
                <a:lnTo>
                  <a:pt x="878815" y="0"/>
                </a:lnTo>
                <a:lnTo>
                  <a:pt x="878815" y="821293"/>
                </a:lnTo>
                <a:lnTo>
                  <a:pt x="0" y="8212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593368" y="4189375"/>
            <a:ext cx="354974" cy="328512"/>
          </a:xfrm>
          <a:custGeom>
            <a:avLst/>
            <a:gdLst/>
            <a:ahLst/>
            <a:cxnLst/>
            <a:rect r="r" b="b" t="t" l="l"/>
            <a:pathLst>
              <a:path h="328512" w="354974">
                <a:moveTo>
                  <a:pt x="0" y="0"/>
                </a:moveTo>
                <a:lnTo>
                  <a:pt x="354974" y="0"/>
                </a:lnTo>
                <a:lnTo>
                  <a:pt x="354974" y="328513"/>
                </a:lnTo>
                <a:lnTo>
                  <a:pt x="0" y="3285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424104" y="4877497"/>
            <a:ext cx="354974" cy="328512"/>
          </a:xfrm>
          <a:custGeom>
            <a:avLst/>
            <a:gdLst/>
            <a:ahLst/>
            <a:cxnLst/>
            <a:rect r="r" b="b" t="t" l="l"/>
            <a:pathLst>
              <a:path h="328512" w="354974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575652" y="9578771"/>
            <a:ext cx="354974" cy="328512"/>
          </a:xfrm>
          <a:custGeom>
            <a:avLst/>
            <a:gdLst/>
            <a:ahLst/>
            <a:cxnLst/>
            <a:rect r="r" b="b" t="t" l="l"/>
            <a:pathLst>
              <a:path h="328512" w="354974">
                <a:moveTo>
                  <a:pt x="0" y="0"/>
                </a:moveTo>
                <a:lnTo>
                  <a:pt x="354974" y="0"/>
                </a:lnTo>
                <a:lnTo>
                  <a:pt x="354974" y="328513"/>
                </a:lnTo>
                <a:lnTo>
                  <a:pt x="0" y="3285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641489" y="864444"/>
            <a:ext cx="354974" cy="328512"/>
          </a:xfrm>
          <a:custGeom>
            <a:avLst/>
            <a:gdLst/>
            <a:ahLst/>
            <a:cxnLst/>
            <a:rect r="r" b="b" t="t" l="l"/>
            <a:pathLst>
              <a:path h="328512" w="354974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98455" y="377408"/>
            <a:ext cx="11757603" cy="1136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06"/>
              </a:lnSpc>
            </a:pPr>
            <a:r>
              <a:rPr lang="en-US" sz="6620">
                <a:solidFill>
                  <a:srgbClr val="5F7783"/>
                </a:solidFill>
                <a:latin typeface="Telegraf Heavy"/>
              </a:rPr>
              <a:t>5 sezioni eterogenee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030799" y="-190500"/>
            <a:ext cx="992546" cy="927579"/>
          </a:xfrm>
          <a:custGeom>
            <a:avLst/>
            <a:gdLst/>
            <a:ahLst/>
            <a:cxnLst/>
            <a:rect r="r" b="b" t="t" l="l"/>
            <a:pathLst>
              <a:path h="927579" w="992546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34144"/>
            <a:ext cx="629740" cy="582796"/>
          </a:xfrm>
          <a:custGeom>
            <a:avLst/>
            <a:gdLst/>
            <a:ahLst/>
            <a:cxnLst/>
            <a:rect r="r" b="b" t="t" l="l"/>
            <a:pathLst>
              <a:path h="582796" w="629740">
                <a:moveTo>
                  <a:pt x="0" y="0"/>
                </a:moveTo>
                <a:lnTo>
                  <a:pt x="629740" y="0"/>
                </a:lnTo>
                <a:lnTo>
                  <a:pt x="629740" y="582796"/>
                </a:lnTo>
                <a:lnTo>
                  <a:pt x="0" y="5827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5313" y="8696759"/>
            <a:ext cx="606773" cy="561541"/>
          </a:xfrm>
          <a:custGeom>
            <a:avLst/>
            <a:gdLst/>
            <a:ahLst/>
            <a:cxnLst/>
            <a:rect r="r" b="b" t="t" l="l"/>
            <a:pathLst>
              <a:path h="561541" w="606773">
                <a:moveTo>
                  <a:pt x="0" y="0"/>
                </a:moveTo>
                <a:lnTo>
                  <a:pt x="606774" y="0"/>
                </a:lnTo>
                <a:lnTo>
                  <a:pt x="606774" y="561541"/>
                </a:lnTo>
                <a:lnTo>
                  <a:pt x="0" y="561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266754" y="4496968"/>
            <a:ext cx="992546" cy="927579"/>
          </a:xfrm>
          <a:custGeom>
            <a:avLst/>
            <a:gdLst/>
            <a:ahLst/>
            <a:cxnLst/>
            <a:rect r="r" b="b" t="t" l="l"/>
            <a:pathLst>
              <a:path h="927579" w="992546">
                <a:moveTo>
                  <a:pt x="0" y="0"/>
                </a:moveTo>
                <a:lnTo>
                  <a:pt x="992546" y="0"/>
                </a:lnTo>
                <a:lnTo>
                  <a:pt x="992546" y="927580"/>
                </a:lnTo>
                <a:lnTo>
                  <a:pt x="0" y="927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27512" y="1999515"/>
            <a:ext cx="541886" cy="501491"/>
          </a:xfrm>
          <a:custGeom>
            <a:avLst/>
            <a:gdLst/>
            <a:ahLst/>
            <a:cxnLst/>
            <a:rect r="r" b="b" t="t" l="l"/>
            <a:pathLst>
              <a:path h="501491" w="541886">
                <a:moveTo>
                  <a:pt x="0" y="0"/>
                </a:moveTo>
                <a:lnTo>
                  <a:pt x="541886" y="0"/>
                </a:lnTo>
                <a:lnTo>
                  <a:pt x="541886" y="501490"/>
                </a:lnTo>
                <a:lnTo>
                  <a:pt x="0" y="501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315424" y="9540214"/>
            <a:ext cx="992546" cy="927579"/>
          </a:xfrm>
          <a:custGeom>
            <a:avLst/>
            <a:gdLst/>
            <a:ahLst/>
            <a:cxnLst/>
            <a:rect r="r" b="b" t="t" l="l"/>
            <a:pathLst>
              <a:path h="927579" w="992546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271498" y="3223317"/>
            <a:ext cx="3502233" cy="2408236"/>
            <a:chOff x="0" y="0"/>
            <a:chExt cx="6159500" cy="42354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159500" cy="4235450"/>
            </a:xfrm>
            <a:custGeom>
              <a:avLst/>
              <a:gdLst/>
              <a:ahLst/>
              <a:cxnLst/>
              <a:rect r="r" b="b" t="t" l="l"/>
              <a:pathLst>
                <a:path h="4235450" w="615950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10"/>
              <a:stretch>
                <a:fillRect l="-40" t="0" r="-40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2799409" y="327491"/>
            <a:ext cx="3743817" cy="2105871"/>
            <a:chOff x="0" y="0"/>
            <a:chExt cx="1128903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1"/>
              <a:stretch>
                <a:fillRect l="-11024" t="0" r="-11024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8663168" y="3948661"/>
            <a:ext cx="3160894" cy="3160894"/>
            <a:chOff x="0" y="0"/>
            <a:chExt cx="3282950" cy="32829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282950" cy="3282950"/>
            </a:xfrm>
            <a:custGeom>
              <a:avLst/>
              <a:gdLst/>
              <a:ahLst/>
              <a:cxnLst/>
              <a:rect r="r" b="b" t="t" l="l"/>
              <a:pathLst>
                <a:path h="3282950" w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1443" t="0" r="-11443" b="0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2712784" y="6958387"/>
            <a:ext cx="4429158" cy="3045617"/>
            <a:chOff x="0" y="0"/>
            <a:chExt cx="6159500" cy="42354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159500" cy="4235450"/>
            </a:xfrm>
            <a:custGeom>
              <a:avLst/>
              <a:gdLst/>
              <a:ahLst/>
              <a:cxnLst/>
              <a:rect r="r" b="b" t="t" l="l"/>
              <a:pathLst>
                <a:path h="4235450" w="615950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13"/>
              <a:stretch>
                <a:fillRect l="-2490" t="0" r="-249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9526573" y="2250260"/>
            <a:ext cx="629740" cy="582796"/>
          </a:xfrm>
          <a:custGeom>
            <a:avLst/>
            <a:gdLst/>
            <a:ahLst/>
            <a:cxnLst/>
            <a:rect r="r" b="b" t="t" l="l"/>
            <a:pathLst>
              <a:path h="582796" w="629740">
                <a:moveTo>
                  <a:pt x="0" y="0"/>
                </a:moveTo>
                <a:lnTo>
                  <a:pt x="629741" y="0"/>
                </a:lnTo>
                <a:lnTo>
                  <a:pt x="629741" y="582796"/>
                </a:lnTo>
                <a:lnTo>
                  <a:pt x="0" y="5827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773730" y="4572613"/>
            <a:ext cx="541886" cy="501491"/>
          </a:xfrm>
          <a:custGeom>
            <a:avLst/>
            <a:gdLst/>
            <a:ahLst/>
            <a:cxnLst/>
            <a:rect r="r" b="b" t="t" l="l"/>
            <a:pathLst>
              <a:path h="501491" w="541886">
                <a:moveTo>
                  <a:pt x="0" y="0"/>
                </a:moveTo>
                <a:lnTo>
                  <a:pt x="541886" y="0"/>
                </a:lnTo>
                <a:lnTo>
                  <a:pt x="541886" y="501490"/>
                </a:lnTo>
                <a:lnTo>
                  <a:pt x="0" y="501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170642" y="8415988"/>
            <a:ext cx="606773" cy="561541"/>
          </a:xfrm>
          <a:custGeom>
            <a:avLst/>
            <a:gdLst/>
            <a:ahLst/>
            <a:cxnLst/>
            <a:rect r="r" b="b" t="t" l="l"/>
            <a:pathLst>
              <a:path h="561541" w="606773">
                <a:moveTo>
                  <a:pt x="0" y="0"/>
                </a:moveTo>
                <a:lnTo>
                  <a:pt x="606774" y="0"/>
                </a:lnTo>
                <a:lnTo>
                  <a:pt x="606774" y="561541"/>
                </a:lnTo>
                <a:lnTo>
                  <a:pt x="0" y="561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2333377" y="6328748"/>
            <a:ext cx="4209849" cy="2368011"/>
            <a:chOff x="0" y="0"/>
            <a:chExt cx="1128903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4"/>
              <a:stretch>
                <a:fillRect l="0" t="-560" r="0" b="-560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460409" y="2484813"/>
            <a:ext cx="5637609" cy="738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FF3131"/>
                </a:solidFill>
                <a:latin typeface="Open Sans Bold"/>
              </a:rPr>
              <a:t>ROSSA medi e piccoli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447392" y="2347637"/>
            <a:ext cx="5981819" cy="738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8BCB9F"/>
                </a:solidFill>
                <a:latin typeface="Open Sans Bold"/>
              </a:rPr>
              <a:t>VERDE grandi e piccoli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782765" y="3137592"/>
            <a:ext cx="10117358" cy="738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FF914D"/>
                </a:solidFill>
                <a:latin typeface="Open Sans Bold"/>
              </a:rPr>
              <a:t>ARANCIONE grandi e piccoli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-728726" y="6219882"/>
            <a:ext cx="10117358" cy="738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FFDE59"/>
                </a:solidFill>
                <a:latin typeface="Open Sans Bold"/>
              </a:rPr>
              <a:t>GIALLA grandi e medi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811697" y="8611034"/>
            <a:ext cx="6383893" cy="738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3DA7F5"/>
                </a:solidFill>
                <a:latin typeface="Open Sans Bold"/>
              </a:rPr>
              <a:t>AZZURRA medi e piccoli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6735312" y="4580743"/>
            <a:ext cx="813261" cy="760029"/>
          </a:xfrm>
          <a:custGeom>
            <a:avLst/>
            <a:gdLst/>
            <a:ahLst/>
            <a:cxnLst/>
            <a:rect r="r" b="b" t="t" l="l"/>
            <a:pathLst>
              <a:path h="760029" w="813261">
                <a:moveTo>
                  <a:pt x="0" y="0"/>
                </a:moveTo>
                <a:lnTo>
                  <a:pt x="813261" y="0"/>
                </a:lnTo>
                <a:lnTo>
                  <a:pt x="813261" y="760030"/>
                </a:lnTo>
                <a:lnTo>
                  <a:pt x="0" y="760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7892">
            <a:off x="6646078" y="3481328"/>
            <a:ext cx="5014429" cy="5943828"/>
          </a:xfrm>
          <a:custGeom>
            <a:avLst/>
            <a:gdLst/>
            <a:ahLst/>
            <a:cxnLst/>
            <a:rect r="r" b="b" t="t" l="l"/>
            <a:pathLst>
              <a:path h="5943828" w="5014429">
                <a:moveTo>
                  <a:pt x="0" y="0"/>
                </a:moveTo>
                <a:lnTo>
                  <a:pt x="5014429" y="0"/>
                </a:lnTo>
                <a:lnTo>
                  <a:pt x="5014429" y="5943828"/>
                </a:lnTo>
                <a:lnTo>
                  <a:pt x="0" y="5943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37892">
            <a:off x="1397331" y="3027986"/>
            <a:ext cx="5014429" cy="5943828"/>
          </a:xfrm>
          <a:custGeom>
            <a:avLst/>
            <a:gdLst/>
            <a:ahLst/>
            <a:cxnLst/>
            <a:rect r="r" b="b" t="t" l="l"/>
            <a:pathLst>
              <a:path h="5943828" w="5014429">
                <a:moveTo>
                  <a:pt x="0" y="0"/>
                </a:moveTo>
                <a:lnTo>
                  <a:pt x="5014429" y="0"/>
                </a:lnTo>
                <a:lnTo>
                  <a:pt x="5014429" y="5943828"/>
                </a:lnTo>
                <a:lnTo>
                  <a:pt x="0" y="5943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66791" y="656539"/>
            <a:ext cx="11573003" cy="2273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spc="481">
                <a:solidFill>
                  <a:srgbClr val="562C67"/>
                </a:solidFill>
                <a:latin typeface="Lazydog"/>
              </a:rPr>
              <a:t>COME SARANNO </a:t>
            </a:r>
          </a:p>
          <a:p>
            <a:pPr algn="ctr" marL="0" indent="0" lvl="0">
              <a:lnSpc>
                <a:spcPts val="9100"/>
              </a:lnSpc>
              <a:spcBef>
                <a:spcPct val="0"/>
              </a:spcBef>
            </a:pPr>
            <a:r>
              <a:rPr lang="en-US" sz="6500" spc="481">
                <a:solidFill>
                  <a:srgbClr val="562C67"/>
                </a:solidFill>
                <a:latin typeface="Lazydog"/>
              </a:rPr>
              <a:t>FORMATE LE SEZIONI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37892">
            <a:off x="11731340" y="3481328"/>
            <a:ext cx="5014429" cy="5943828"/>
          </a:xfrm>
          <a:custGeom>
            <a:avLst/>
            <a:gdLst/>
            <a:ahLst/>
            <a:cxnLst/>
            <a:rect r="r" b="b" t="t" l="l"/>
            <a:pathLst>
              <a:path h="5943828" w="5014429">
                <a:moveTo>
                  <a:pt x="0" y="0"/>
                </a:moveTo>
                <a:lnTo>
                  <a:pt x="5014429" y="0"/>
                </a:lnTo>
                <a:lnTo>
                  <a:pt x="5014429" y="5943828"/>
                </a:lnTo>
                <a:lnTo>
                  <a:pt x="0" y="5943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5072" y="906647"/>
            <a:ext cx="2273141" cy="2354478"/>
          </a:xfrm>
          <a:custGeom>
            <a:avLst/>
            <a:gdLst/>
            <a:ahLst/>
            <a:cxnLst/>
            <a:rect r="r" b="b" t="t" l="l"/>
            <a:pathLst>
              <a:path h="2354478" w="2273141">
                <a:moveTo>
                  <a:pt x="0" y="0"/>
                </a:moveTo>
                <a:lnTo>
                  <a:pt x="2273141" y="0"/>
                </a:lnTo>
                <a:lnTo>
                  <a:pt x="2273141" y="2354478"/>
                </a:lnTo>
                <a:lnTo>
                  <a:pt x="0" y="2354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224140">
            <a:off x="14969177" y="1070643"/>
            <a:ext cx="1970040" cy="2040531"/>
          </a:xfrm>
          <a:custGeom>
            <a:avLst/>
            <a:gdLst/>
            <a:ahLst/>
            <a:cxnLst/>
            <a:rect r="r" b="b" t="t" l="l"/>
            <a:pathLst>
              <a:path h="2040531" w="1970040">
                <a:moveTo>
                  <a:pt x="0" y="0"/>
                </a:moveTo>
                <a:lnTo>
                  <a:pt x="1970040" y="0"/>
                </a:lnTo>
                <a:lnTo>
                  <a:pt x="1970040" y="2040532"/>
                </a:lnTo>
                <a:lnTo>
                  <a:pt x="0" y="2040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16161" y="3918118"/>
            <a:ext cx="3964105" cy="4374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9"/>
              </a:lnSpc>
              <a:spcBef>
                <a:spcPct val="0"/>
              </a:spcBef>
            </a:pPr>
            <a:r>
              <a:rPr lang="en-US" sz="2756">
                <a:solidFill>
                  <a:srgbClr val="562C67"/>
                </a:solidFill>
                <a:latin typeface="Telegraf"/>
              </a:rPr>
              <a:t>Durante l’inserimento nella sezione di appartenenza, </a:t>
            </a:r>
          </a:p>
          <a:p>
            <a:pPr algn="ctr">
              <a:lnSpc>
                <a:spcPts val="3859"/>
              </a:lnSpc>
              <a:spcBef>
                <a:spcPct val="0"/>
              </a:spcBef>
            </a:pPr>
            <a:r>
              <a:rPr lang="en-US" sz="2756">
                <a:solidFill>
                  <a:srgbClr val="562C67"/>
                </a:solidFill>
                <a:latin typeface="Telegraf"/>
              </a:rPr>
              <a:t>i bambini vengono accolti e accompagnati attraverso le prime esperienze esplorative dell’ambiente e dei materiali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16368" y="4648994"/>
            <a:ext cx="4437251" cy="311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562C67"/>
                </a:solidFill>
                <a:latin typeface="Telegraf"/>
              </a:rPr>
              <a:t>L’osservazione ci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562C67"/>
                </a:solidFill>
                <a:latin typeface="Telegraf"/>
              </a:rPr>
              <a:t>permette di utilizzare le informazioni raccolte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562C67"/>
                </a:solidFill>
                <a:latin typeface="Telegraf"/>
              </a:rPr>
              <a:t> per strutturare e uniformare al meglio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562C67"/>
                </a:solidFill>
                <a:latin typeface="Telegraf"/>
              </a:rPr>
              <a:t>le sezioni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40468" y="5057775"/>
            <a:ext cx="3988925" cy="2707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2"/>
              </a:lnSpc>
            </a:pPr>
            <a:r>
              <a:rPr lang="en-US" sz="3058">
                <a:solidFill>
                  <a:srgbClr val="562C67"/>
                </a:solidFill>
                <a:latin typeface="Telegraf"/>
              </a:rPr>
              <a:t>Gruppi equilibrati per:</a:t>
            </a:r>
          </a:p>
          <a:p>
            <a:pPr marL="660358" indent="-330179" lvl="1">
              <a:lnSpc>
                <a:spcPts val="4282"/>
              </a:lnSpc>
              <a:buFont typeface="Arial"/>
              <a:buChar char="•"/>
            </a:pPr>
            <a:r>
              <a:rPr lang="en-US" sz="3058">
                <a:solidFill>
                  <a:srgbClr val="562C67"/>
                </a:solidFill>
                <a:latin typeface="Telegraf"/>
              </a:rPr>
              <a:t>numero</a:t>
            </a:r>
          </a:p>
          <a:p>
            <a:pPr marL="660358" indent="-330179" lvl="1">
              <a:lnSpc>
                <a:spcPts val="4282"/>
              </a:lnSpc>
              <a:buFont typeface="Arial"/>
              <a:buChar char="•"/>
            </a:pPr>
            <a:r>
              <a:rPr lang="en-US" sz="3058">
                <a:solidFill>
                  <a:srgbClr val="562C67"/>
                </a:solidFill>
                <a:latin typeface="Telegraf"/>
              </a:rPr>
              <a:t>età </a:t>
            </a:r>
            <a:r>
              <a:rPr lang="en-US" sz="3058">
                <a:solidFill>
                  <a:srgbClr val="562C67"/>
                </a:solidFill>
                <a:latin typeface="Telegraf"/>
              </a:rPr>
              <a:t> </a:t>
            </a:r>
          </a:p>
          <a:p>
            <a:pPr marL="660358" indent="-330179" lvl="1">
              <a:lnSpc>
                <a:spcPts val="4282"/>
              </a:lnSpc>
              <a:buFont typeface="Arial"/>
              <a:buChar char="•"/>
            </a:pPr>
            <a:r>
              <a:rPr lang="en-US" sz="3058">
                <a:solidFill>
                  <a:srgbClr val="562C67"/>
                </a:solidFill>
                <a:latin typeface="Telegraf"/>
              </a:rPr>
              <a:t>maschi e femmine</a:t>
            </a:r>
          </a:p>
          <a:p>
            <a:pPr marL="660358" indent="-330179" lvl="1">
              <a:lnSpc>
                <a:spcPts val="4282"/>
              </a:lnSpc>
              <a:buFont typeface="Arial"/>
              <a:buChar char="•"/>
            </a:pPr>
            <a:r>
              <a:rPr lang="en-US" sz="3058">
                <a:solidFill>
                  <a:srgbClr val="562C67"/>
                </a:solidFill>
                <a:latin typeface="Telegraf"/>
              </a:rPr>
              <a:t>nazionalità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CE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99939" y="298891"/>
            <a:ext cx="1859430" cy="2429184"/>
          </a:xfrm>
          <a:custGeom>
            <a:avLst/>
            <a:gdLst/>
            <a:ahLst/>
            <a:cxnLst/>
            <a:rect r="r" b="b" t="t" l="l"/>
            <a:pathLst>
              <a:path h="2429184" w="1859430">
                <a:moveTo>
                  <a:pt x="0" y="0"/>
                </a:moveTo>
                <a:lnTo>
                  <a:pt x="1859430" y="0"/>
                </a:lnTo>
                <a:lnTo>
                  <a:pt x="1859430" y="2429185"/>
                </a:lnTo>
                <a:lnTo>
                  <a:pt x="0" y="2429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21207">
            <a:off x="11703473" y="5645187"/>
            <a:ext cx="5496155" cy="3661813"/>
          </a:xfrm>
          <a:custGeom>
            <a:avLst/>
            <a:gdLst/>
            <a:ahLst/>
            <a:cxnLst/>
            <a:rect r="r" b="b" t="t" l="l"/>
            <a:pathLst>
              <a:path h="3661813" w="5496155">
                <a:moveTo>
                  <a:pt x="0" y="0"/>
                </a:moveTo>
                <a:lnTo>
                  <a:pt x="5496155" y="0"/>
                </a:lnTo>
                <a:lnTo>
                  <a:pt x="5496155" y="3661813"/>
                </a:lnTo>
                <a:lnTo>
                  <a:pt x="0" y="3661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0530" y="1591953"/>
            <a:ext cx="11602402" cy="9722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ORARIO SCOLASTICO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A.S. 2023-2024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CONSIGLIO DI ISTITITO - DELIBERA N. 46 DEL 05/07/2023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SCUOLA DELL’INFANZIA “A.MANCASSOLA”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NUOVI ISCRITTI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13-14-15 SETTEMBRE 2023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9.30-11.00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18-19 SETTEMBRE 2023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9.30-11.45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20-21-22-25-26 SETTEMBRE 2023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8.00/9.00-12.45/13.00 CON PRANZO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DAL 27SETTEMBRE 2023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554" spc="255">
                <a:solidFill>
                  <a:srgbClr val="5F7783"/>
                </a:solidFill>
                <a:latin typeface="Telegraf Bold"/>
              </a:rPr>
              <a:t>8.00/9.00-15.45/16.00</a:t>
            </a:r>
          </a:p>
          <a:p>
            <a:pPr algn="ctr">
              <a:lnSpc>
                <a:spcPts val="3831"/>
              </a:lnSpc>
              <a:spcBef>
                <a:spcPct val="0"/>
              </a:spcBef>
            </a:pPr>
          </a:p>
          <a:p>
            <a:pPr algn="ctr">
              <a:lnSpc>
                <a:spcPts val="3831"/>
              </a:lnSpc>
              <a:spcBef>
                <a:spcPct val="0"/>
              </a:spcBef>
            </a:pPr>
          </a:p>
          <a:p>
            <a:pPr algn="ctr">
              <a:lnSpc>
                <a:spcPts val="3831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259300" y="66048"/>
            <a:ext cx="962652" cy="962652"/>
          </a:xfrm>
          <a:custGeom>
            <a:avLst/>
            <a:gdLst/>
            <a:ahLst/>
            <a:cxnLst/>
            <a:rect r="r" b="b" t="t" l="l"/>
            <a:pathLst>
              <a:path h="962652" w="962652">
                <a:moveTo>
                  <a:pt x="0" y="0"/>
                </a:moveTo>
                <a:lnTo>
                  <a:pt x="962652" y="0"/>
                </a:lnTo>
                <a:lnTo>
                  <a:pt x="962652" y="962652"/>
                </a:lnTo>
                <a:lnTo>
                  <a:pt x="0" y="9626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401041"/>
            <a:ext cx="12200977" cy="1112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20"/>
              </a:lnSpc>
            </a:pPr>
            <a:r>
              <a:rPr lang="en-US" sz="6400">
                <a:solidFill>
                  <a:srgbClr val="5F7783"/>
                </a:solidFill>
                <a:latin typeface="Telegraf Heavy"/>
              </a:rPr>
              <a:t>ORARI DI INSERIMENTO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E5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97536" y="297701"/>
            <a:ext cx="10092928" cy="179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CE575D"/>
                </a:solidFill>
                <a:latin typeface="Telegraf Bold"/>
              </a:rPr>
              <a:t>BUONE PRASSI 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CE575D"/>
                </a:solidFill>
                <a:latin typeface="Telegraf Bold"/>
              </a:rPr>
              <a:t>PER UN SERENO INSERIMENTO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412785"/>
            <a:ext cx="14358783" cy="7250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5F7783"/>
                </a:solidFill>
                <a:latin typeface="Telegraf"/>
              </a:rPr>
              <a:t>coinvolgete i bambini nei preparativi</a:t>
            </a:r>
          </a:p>
          <a:p>
            <a:pPr algn="just">
              <a:lnSpc>
                <a:spcPts val="4419"/>
              </a:lnSpc>
            </a:pPr>
          </a:p>
          <a:p>
            <a:pPr algn="just" marL="734059" indent="-367030" lvl="1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5F7783"/>
                </a:solidFill>
                <a:latin typeface="Telegraf"/>
              </a:rPr>
              <a:t>salutate sempre il bambino prima di uscire comunicando che dopo tornerete </a:t>
            </a:r>
          </a:p>
          <a:p>
            <a:pPr algn="just">
              <a:lnSpc>
                <a:spcPts val="4419"/>
              </a:lnSpc>
            </a:pPr>
          </a:p>
          <a:p>
            <a:pPr algn="just" marL="734059" indent="-367030" lvl="1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5F7783"/>
                </a:solidFill>
                <a:latin typeface="Telegraf"/>
              </a:rPr>
              <a:t>siate sereni perché i bambini assorbono il vostro stato emotivo; mostrate fiducia nel personale scolastico</a:t>
            </a:r>
          </a:p>
          <a:p>
            <a:pPr algn="just">
              <a:lnSpc>
                <a:spcPts val="4419"/>
              </a:lnSpc>
            </a:pPr>
          </a:p>
          <a:p>
            <a:pPr algn="just" marL="734059" indent="-367030" lvl="1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5F7783"/>
                </a:solidFill>
                <a:latin typeface="Telegraf"/>
              </a:rPr>
              <a:t>non accelerate i tempi e seguite le indicazioni delle insegnanti</a:t>
            </a:r>
          </a:p>
          <a:p>
            <a:pPr algn="just">
              <a:lnSpc>
                <a:spcPts val="4419"/>
              </a:lnSpc>
            </a:pPr>
          </a:p>
          <a:p>
            <a:pPr algn="just" marL="734059" indent="-367030" lvl="1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5F7783"/>
                </a:solidFill>
                <a:latin typeface="Telegraf"/>
              </a:rPr>
              <a:t>alcuni bambini fanno fatica a distaccarsi da voi ma poi si tranquillizzano, se è così state tranquilli.</a:t>
            </a:r>
          </a:p>
          <a:p>
            <a:pPr algn="just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64396" y="4047490"/>
            <a:ext cx="1400175" cy="1400175"/>
          </a:xfrm>
          <a:custGeom>
            <a:avLst/>
            <a:gdLst/>
            <a:ahLst/>
            <a:cxnLst/>
            <a:rect r="r" b="b" t="t" l="l"/>
            <a:pathLst>
              <a:path h="1400175" w="1400175">
                <a:moveTo>
                  <a:pt x="0" y="0"/>
                </a:moveTo>
                <a:lnTo>
                  <a:pt x="1400175" y="0"/>
                </a:lnTo>
                <a:lnTo>
                  <a:pt x="1400175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778864" y="6041827"/>
            <a:ext cx="1385707" cy="1385707"/>
          </a:xfrm>
          <a:custGeom>
            <a:avLst/>
            <a:gdLst/>
            <a:ahLst/>
            <a:cxnLst/>
            <a:rect r="r" b="b" t="t" l="l"/>
            <a:pathLst>
              <a:path h="1385707" w="1385707">
                <a:moveTo>
                  <a:pt x="0" y="0"/>
                </a:moveTo>
                <a:lnTo>
                  <a:pt x="1385707" y="0"/>
                </a:lnTo>
                <a:lnTo>
                  <a:pt x="1385707" y="1385707"/>
                </a:lnTo>
                <a:lnTo>
                  <a:pt x="0" y="13857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99975" y="8021696"/>
            <a:ext cx="1743484" cy="1743484"/>
          </a:xfrm>
          <a:custGeom>
            <a:avLst/>
            <a:gdLst/>
            <a:ahLst/>
            <a:cxnLst/>
            <a:rect r="r" b="b" t="t" l="l"/>
            <a:pathLst>
              <a:path h="1743484" w="1743484">
                <a:moveTo>
                  <a:pt x="0" y="0"/>
                </a:moveTo>
                <a:lnTo>
                  <a:pt x="1743485" y="0"/>
                </a:lnTo>
                <a:lnTo>
                  <a:pt x="1743485" y="1743484"/>
                </a:lnTo>
                <a:lnTo>
                  <a:pt x="0" y="17434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259300" y="66048"/>
            <a:ext cx="867210" cy="867210"/>
          </a:xfrm>
          <a:custGeom>
            <a:avLst/>
            <a:gdLst/>
            <a:ahLst/>
            <a:cxnLst/>
            <a:rect r="r" b="b" t="t" l="l"/>
            <a:pathLst>
              <a:path h="867210" w="867210">
                <a:moveTo>
                  <a:pt x="0" y="0"/>
                </a:moveTo>
                <a:lnTo>
                  <a:pt x="867210" y="0"/>
                </a:lnTo>
                <a:lnTo>
                  <a:pt x="867210" y="867210"/>
                </a:lnTo>
                <a:lnTo>
                  <a:pt x="0" y="8672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49291">
            <a:off x="348314" y="364220"/>
            <a:ext cx="4269572" cy="4114800"/>
          </a:xfrm>
          <a:custGeom>
            <a:avLst/>
            <a:gdLst/>
            <a:ahLst/>
            <a:cxnLst/>
            <a:rect r="r" b="b" t="t" l="l"/>
            <a:pathLst>
              <a:path h="4114800" w="4269572">
                <a:moveTo>
                  <a:pt x="0" y="0"/>
                </a:moveTo>
                <a:lnTo>
                  <a:pt x="4269572" y="0"/>
                </a:lnTo>
                <a:lnTo>
                  <a:pt x="42695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5810" y="5370134"/>
            <a:ext cx="4130289" cy="4114800"/>
          </a:xfrm>
          <a:custGeom>
            <a:avLst/>
            <a:gdLst/>
            <a:ahLst/>
            <a:cxnLst/>
            <a:rect r="r" b="b" t="t" l="l"/>
            <a:pathLst>
              <a:path h="4114800" w="4130289">
                <a:moveTo>
                  <a:pt x="0" y="0"/>
                </a:moveTo>
                <a:lnTo>
                  <a:pt x="4130289" y="0"/>
                </a:lnTo>
                <a:lnTo>
                  <a:pt x="41302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975023" y="1180033"/>
            <a:ext cx="9284277" cy="215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400">
                <a:solidFill>
                  <a:srgbClr val="5F7783"/>
                </a:solidFill>
                <a:latin typeface="Telegraf Heavy"/>
              </a:rPr>
              <a:t>INFORMAZIONI </a:t>
            </a:r>
          </a:p>
          <a:p>
            <a:pPr algn="ctr">
              <a:lnSpc>
                <a:spcPts val="8319"/>
              </a:lnSpc>
            </a:pPr>
            <a:r>
              <a:rPr lang="en-US" sz="6399">
                <a:solidFill>
                  <a:srgbClr val="5F7783"/>
                </a:solidFill>
                <a:latin typeface="Telegraf Heavy"/>
              </a:rPr>
              <a:t>PER LE FAMIGLIE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971010" y="4256405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533150" y="4237355"/>
            <a:ext cx="8964930" cy="122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F7783"/>
                </a:solidFill>
                <a:latin typeface="Telegraf"/>
              </a:rPr>
              <a:t>per comunicare con le insegnanti telefonare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5F7783"/>
                </a:solidFill>
                <a:latin typeface="Telegraf"/>
              </a:rPr>
              <a:t>a scuola dalle 12.00 alle 12.30 - 0444437878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581489" y="6063485"/>
            <a:ext cx="6751797" cy="122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F7783"/>
                </a:solidFill>
                <a:latin typeface="Telegraf"/>
              </a:rPr>
              <a:t>per le assenze o le entrate/uscite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5F7783"/>
                </a:solidFill>
                <a:latin typeface="Telegraf"/>
              </a:rPr>
              <a:t>usare il registro elettronico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81489" y="8222243"/>
            <a:ext cx="5902523" cy="122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F7783"/>
                </a:solidFill>
                <a:latin typeface="Telegraf"/>
              </a:rPr>
              <a:t>i buoni pasto sono erogati dal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5F7783"/>
                </a:solidFill>
                <a:latin typeface="Telegraf"/>
              </a:rPr>
              <a:t>Comune di Lonigo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CE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41906" y="3899936"/>
            <a:ext cx="1744099" cy="2487129"/>
          </a:xfrm>
          <a:custGeom>
            <a:avLst/>
            <a:gdLst/>
            <a:ahLst/>
            <a:cxnLst/>
            <a:rect r="r" b="b" t="t" l="l"/>
            <a:pathLst>
              <a:path h="2487129" w="1744099">
                <a:moveTo>
                  <a:pt x="0" y="0"/>
                </a:moveTo>
                <a:lnTo>
                  <a:pt x="1744099" y="0"/>
                </a:lnTo>
                <a:lnTo>
                  <a:pt x="1744099" y="2487128"/>
                </a:lnTo>
                <a:lnTo>
                  <a:pt x="0" y="2487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41906" y="7149763"/>
            <a:ext cx="2057392" cy="2267667"/>
          </a:xfrm>
          <a:custGeom>
            <a:avLst/>
            <a:gdLst/>
            <a:ahLst/>
            <a:cxnLst/>
            <a:rect r="r" b="b" t="t" l="l"/>
            <a:pathLst>
              <a:path h="2267667" w="2057392">
                <a:moveTo>
                  <a:pt x="0" y="0"/>
                </a:moveTo>
                <a:lnTo>
                  <a:pt x="2057392" y="0"/>
                </a:lnTo>
                <a:lnTo>
                  <a:pt x="2057392" y="2267667"/>
                </a:lnTo>
                <a:lnTo>
                  <a:pt x="0" y="2267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52099" y="322856"/>
            <a:ext cx="8014888" cy="6034739"/>
          </a:xfrm>
          <a:custGeom>
            <a:avLst/>
            <a:gdLst/>
            <a:ahLst/>
            <a:cxnLst/>
            <a:rect r="r" b="b" t="t" l="l"/>
            <a:pathLst>
              <a:path h="6034739" w="8014888">
                <a:moveTo>
                  <a:pt x="0" y="0"/>
                </a:moveTo>
                <a:lnTo>
                  <a:pt x="8014888" y="0"/>
                </a:lnTo>
                <a:lnTo>
                  <a:pt x="8014888" y="6034739"/>
                </a:lnTo>
                <a:lnTo>
                  <a:pt x="0" y="6034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176935"/>
            <a:ext cx="5995361" cy="216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20"/>
              </a:lnSpc>
            </a:pPr>
            <a:r>
              <a:rPr lang="en-US" sz="6400">
                <a:solidFill>
                  <a:srgbClr val="5F7783"/>
                </a:solidFill>
                <a:latin typeface="Telegraf Heavy"/>
              </a:rPr>
              <a:t>CONSEGNA MATERIALE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279962" y="4253464"/>
            <a:ext cx="4084795" cy="786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5F7783"/>
                </a:solidFill>
                <a:latin typeface="Telegraf"/>
              </a:rPr>
              <a:t>VADEMECUM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443196" y="7902914"/>
            <a:ext cx="5981700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5F7783"/>
                </a:solidFill>
                <a:latin typeface="Telegraf"/>
              </a:rPr>
              <a:t>SCHEDA CONOSCITIVA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5F7783"/>
                </a:solidFill>
                <a:latin typeface="Telegraf"/>
              </a:rPr>
              <a:t>DEL/LA BAMBINO/A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87506">
            <a:off x="14614152" y="4649038"/>
            <a:ext cx="4083753" cy="6953759"/>
          </a:xfrm>
          <a:custGeom>
            <a:avLst/>
            <a:gdLst/>
            <a:ahLst/>
            <a:cxnLst/>
            <a:rect r="r" b="b" t="t" l="l"/>
            <a:pathLst>
              <a:path h="6953759" w="4083753">
                <a:moveTo>
                  <a:pt x="0" y="0"/>
                </a:moveTo>
                <a:lnTo>
                  <a:pt x="4083753" y="0"/>
                </a:lnTo>
                <a:lnTo>
                  <a:pt x="4083753" y="6953760"/>
                </a:lnTo>
                <a:lnTo>
                  <a:pt x="0" y="695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123876">
            <a:off x="11563892" y="-1359971"/>
            <a:ext cx="4083753" cy="6953759"/>
          </a:xfrm>
          <a:custGeom>
            <a:avLst/>
            <a:gdLst/>
            <a:ahLst/>
            <a:cxnLst/>
            <a:rect r="r" b="b" t="t" l="l"/>
            <a:pathLst>
              <a:path h="6953759" w="4083753">
                <a:moveTo>
                  <a:pt x="0" y="0"/>
                </a:moveTo>
                <a:lnTo>
                  <a:pt x="4083754" y="0"/>
                </a:lnTo>
                <a:lnTo>
                  <a:pt x="4083754" y="6953760"/>
                </a:lnTo>
                <a:lnTo>
                  <a:pt x="0" y="695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013659" y="4277172"/>
            <a:ext cx="354974" cy="328512"/>
          </a:xfrm>
          <a:custGeom>
            <a:avLst/>
            <a:gdLst/>
            <a:ahLst/>
            <a:cxnLst/>
            <a:rect r="r" b="b" t="t" l="l"/>
            <a:pathLst>
              <a:path h="328512" w="354974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85540" y="2116909"/>
            <a:ext cx="992546" cy="927579"/>
          </a:xfrm>
          <a:custGeom>
            <a:avLst/>
            <a:gdLst/>
            <a:ahLst/>
            <a:cxnLst/>
            <a:rect r="r" b="b" t="t" l="l"/>
            <a:pathLst>
              <a:path h="927579" w="992546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64187" y="9094044"/>
            <a:ext cx="354974" cy="328512"/>
          </a:xfrm>
          <a:custGeom>
            <a:avLst/>
            <a:gdLst/>
            <a:ahLst/>
            <a:cxnLst/>
            <a:rect r="r" b="b" t="t" l="l"/>
            <a:pathLst>
              <a:path h="328512" w="354974">
                <a:moveTo>
                  <a:pt x="0" y="0"/>
                </a:moveTo>
                <a:lnTo>
                  <a:pt x="354975" y="0"/>
                </a:lnTo>
                <a:lnTo>
                  <a:pt x="354975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798621" y="6703370"/>
            <a:ext cx="992546" cy="927579"/>
          </a:xfrm>
          <a:custGeom>
            <a:avLst/>
            <a:gdLst/>
            <a:ahLst/>
            <a:cxnLst/>
            <a:rect r="r" b="b" t="t" l="l"/>
            <a:pathLst>
              <a:path h="927579" w="992546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904326" y="864444"/>
            <a:ext cx="354974" cy="328512"/>
          </a:xfrm>
          <a:custGeom>
            <a:avLst/>
            <a:gdLst/>
            <a:ahLst/>
            <a:cxnLst/>
            <a:rect r="r" b="b" t="t" l="l"/>
            <a:pathLst>
              <a:path h="328512" w="354974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38912" y="1028700"/>
            <a:ext cx="2029168" cy="1737706"/>
          </a:xfrm>
          <a:custGeom>
            <a:avLst/>
            <a:gdLst/>
            <a:ahLst/>
            <a:cxnLst/>
            <a:rect r="r" b="b" t="t" l="l"/>
            <a:pathLst>
              <a:path h="1737706" w="2029168">
                <a:moveTo>
                  <a:pt x="0" y="0"/>
                </a:moveTo>
                <a:lnTo>
                  <a:pt x="2029168" y="0"/>
                </a:lnTo>
                <a:lnTo>
                  <a:pt x="2029168" y="1737706"/>
                </a:lnTo>
                <a:lnTo>
                  <a:pt x="0" y="17377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31811" y="2275389"/>
            <a:ext cx="9830322" cy="6149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Open Sans Extra Bold"/>
              </a:rPr>
              <a:t>MAIL DELLA SCUOLA:</a:t>
            </a:r>
          </a:p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Open Sans Extra Bold"/>
              </a:rPr>
              <a:t> infanzia.mancassola@iclonigo.eu</a:t>
            </a:r>
          </a:p>
          <a:p>
            <a:pPr algn="ctr">
              <a:lnSpc>
                <a:spcPts val="5459"/>
              </a:lnSpc>
            </a:pPr>
          </a:p>
          <a:p>
            <a:pPr algn="ctr">
              <a:lnSpc>
                <a:spcPts val="5459"/>
              </a:lnSpc>
            </a:pPr>
          </a:p>
          <a:p>
            <a:pPr algn="ctr">
              <a:lnSpc>
                <a:spcPts val="5459"/>
              </a:lnSpc>
            </a:pPr>
          </a:p>
          <a:p>
            <a:pPr algn="ctr">
              <a:lnSpc>
                <a:spcPts val="5459"/>
              </a:lnSpc>
            </a:pPr>
          </a:p>
          <a:p>
            <a:pPr algn="ctr">
              <a:lnSpc>
                <a:spcPts val="5459"/>
              </a:lnSpc>
            </a:pPr>
          </a:p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Open Sans Extra Bold"/>
              </a:rPr>
              <a:t>SITO DELLL’ISITITUTO:</a:t>
            </a:r>
          </a:p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Open Sans Extra Bold"/>
              </a:rPr>
              <a:t>www.icridolfi.edu.it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28700" y="5461876"/>
            <a:ext cx="2571833" cy="2482988"/>
          </a:xfrm>
          <a:custGeom>
            <a:avLst/>
            <a:gdLst/>
            <a:ahLst/>
            <a:cxnLst/>
            <a:rect r="r" b="b" t="t" l="l"/>
            <a:pathLst>
              <a:path h="2482988" w="2571833">
                <a:moveTo>
                  <a:pt x="0" y="0"/>
                </a:moveTo>
                <a:lnTo>
                  <a:pt x="2571833" y="0"/>
                </a:lnTo>
                <a:lnTo>
                  <a:pt x="2571833" y="2482988"/>
                </a:lnTo>
                <a:lnTo>
                  <a:pt x="0" y="24829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259300" y="66048"/>
            <a:ext cx="962652" cy="962652"/>
          </a:xfrm>
          <a:custGeom>
            <a:avLst/>
            <a:gdLst/>
            <a:ahLst/>
            <a:cxnLst/>
            <a:rect r="r" b="b" t="t" l="l"/>
            <a:pathLst>
              <a:path h="962652" w="962652">
                <a:moveTo>
                  <a:pt x="0" y="0"/>
                </a:moveTo>
                <a:lnTo>
                  <a:pt x="962652" y="0"/>
                </a:lnTo>
                <a:lnTo>
                  <a:pt x="962652" y="962652"/>
                </a:lnTo>
                <a:lnTo>
                  <a:pt x="0" y="9626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6D8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24227" y="-1440212"/>
            <a:ext cx="4091579" cy="4114800"/>
          </a:xfrm>
          <a:custGeom>
            <a:avLst/>
            <a:gdLst/>
            <a:ahLst/>
            <a:cxnLst/>
            <a:rect r="r" b="b" t="t" l="l"/>
            <a:pathLst>
              <a:path h="4114800" w="4091579">
                <a:moveTo>
                  <a:pt x="0" y="0"/>
                </a:moveTo>
                <a:lnTo>
                  <a:pt x="4091579" y="0"/>
                </a:lnTo>
                <a:lnTo>
                  <a:pt x="409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03974" y="7737799"/>
            <a:ext cx="4091579" cy="4114800"/>
          </a:xfrm>
          <a:custGeom>
            <a:avLst/>
            <a:gdLst/>
            <a:ahLst/>
            <a:cxnLst/>
            <a:rect r="r" b="b" t="t" l="l"/>
            <a:pathLst>
              <a:path h="4114800" w="4091579">
                <a:moveTo>
                  <a:pt x="0" y="0"/>
                </a:moveTo>
                <a:lnTo>
                  <a:pt x="4091579" y="0"/>
                </a:lnTo>
                <a:lnTo>
                  <a:pt x="409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262374" y="785556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818277" y="7547208"/>
            <a:ext cx="6675413" cy="1711092"/>
            <a:chOff x="0" y="0"/>
            <a:chExt cx="1758133" cy="4506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58134" cy="450658"/>
            </a:xfrm>
            <a:custGeom>
              <a:avLst/>
              <a:gdLst/>
              <a:ahLst/>
              <a:cxnLst/>
              <a:rect r="r" b="b" t="t" l="l"/>
              <a:pathLst>
                <a:path h="450658" w="1758134">
                  <a:moveTo>
                    <a:pt x="59148" y="0"/>
                  </a:moveTo>
                  <a:lnTo>
                    <a:pt x="1698985" y="0"/>
                  </a:lnTo>
                  <a:cubicBezTo>
                    <a:pt x="1714672" y="0"/>
                    <a:pt x="1729717" y="6232"/>
                    <a:pt x="1740809" y="17324"/>
                  </a:cubicBezTo>
                  <a:cubicBezTo>
                    <a:pt x="1751902" y="28416"/>
                    <a:pt x="1758134" y="43461"/>
                    <a:pt x="1758134" y="59148"/>
                  </a:cubicBezTo>
                  <a:lnTo>
                    <a:pt x="1758134" y="391510"/>
                  </a:lnTo>
                  <a:cubicBezTo>
                    <a:pt x="1758134" y="407197"/>
                    <a:pt x="1751902" y="422241"/>
                    <a:pt x="1740809" y="433334"/>
                  </a:cubicBezTo>
                  <a:cubicBezTo>
                    <a:pt x="1729717" y="444426"/>
                    <a:pt x="1714672" y="450658"/>
                    <a:pt x="1698985" y="450658"/>
                  </a:cubicBezTo>
                  <a:lnTo>
                    <a:pt x="59148" y="450658"/>
                  </a:lnTo>
                  <a:cubicBezTo>
                    <a:pt x="43461" y="450658"/>
                    <a:pt x="28416" y="444426"/>
                    <a:pt x="17324" y="433334"/>
                  </a:cubicBezTo>
                  <a:cubicBezTo>
                    <a:pt x="6232" y="422241"/>
                    <a:pt x="0" y="407197"/>
                    <a:pt x="0" y="391510"/>
                  </a:cubicBezTo>
                  <a:lnTo>
                    <a:pt x="0" y="59148"/>
                  </a:lnTo>
                  <a:cubicBezTo>
                    <a:pt x="0" y="43461"/>
                    <a:pt x="6232" y="28416"/>
                    <a:pt x="17324" y="17324"/>
                  </a:cubicBezTo>
                  <a:cubicBezTo>
                    <a:pt x="28416" y="6232"/>
                    <a:pt x="43461" y="0"/>
                    <a:pt x="59148" y="0"/>
                  </a:cubicBezTo>
                  <a:close/>
                </a:path>
              </a:pathLst>
            </a:custGeom>
            <a:solidFill>
              <a:srgbClr val="E8CDB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2076443">
            <a:off x="4031947" y="1330273"/>
            <a:ext cx="1647292" cy="3100113"/>
          </a:xfrm>
          <a:custGeom>
            <a:avLst/>
            <a:gdLst/>
            <a:ahLst/>
            <a:cxnLst/>
            <a:rect r="r" b="b" t="t" l="l"/>
            <a:pathLst>
              <a:path h="3100113" w="1647292">
                <a:moveTo>
                  <a:pt x="0" y="0"/>
                </a:moveTo>
                <a:lnTo>
                  <a:pt x="1647293" y="0"/>
                </a:lnTo>
                <a:lnTo>
                  <a:pt x="1647293" y="3100113"/>
                </a:lnTo>
                <a:lnTo>
                  <a:pt x="0" y="3100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03974" y="-920654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975376">
            <a:off x="13822668" y="7130765"/>
            <a:ext cx="1559406" cy="2403708"/>
          </a:xfrm>
          <a:custGeom>
            <a:avLst/>
            <a:gdLst/>
            <a:ahLst/>
            <a:cxnLst/>
            <a:rect r="r" b="b" t="t" l="l"/>
            <a:pathLst>
              <a:path h="2403708" w="1559406">
                <a:moveTo>
                  <a:pt x="0" y="0"/>
                </a:moveTo>
                <a:lnTo>
                  <a:pt x="1559406" y="0"/>
                </a:lnTo>
                <a:lnTo>
                  <a:pt x="1559406" y="2403708"/>
                </a:lnTo>
                <a:lnTo>
                  <a:pt x="0" y="24037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730377" y="3825503"/>
            <a:ext cx="8827246" cy="2350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33"/>
              </a:lnSpc>
            </a:pPr>
            <a:r>
              <a:rPr lang="en-US" sz="13595">
                <a:solidFill>
                  <a:srgbClr val="5C8791"/>
                </a:solidFill>
                <a:latin typeface="Borsok"/>
              </a:rPr>
              <a:t>DOMANDE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000118" y="7652074"/>
            <a:ext cx="6250695" cy="1375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9"/>
              </a:lnSpc>
            </a:pPr>
            <a:r>
              <a:rPr lang="en-US" sz="3956">
                <a:solidFill>
                  <a:srgbClr val="916D4D"/>
                </a:solidFill>
                <a:latin typeface="Antic Bold"/>
              </a:rPr>
              <a:t>GRAZIE PER L’ASCOLTO</a:t>
            </a:r>
          </a:p>
          <a:p>
            <a:pPr algn="ctr">
              <a:lnSpc>
                <a:spcPts val="5539"/>
              </a:lnSpc>
            </a:pPr>
            <a:r>
              <a:rPr lang="en-US" sz="3956">
                <a:solidFill>
                  <a:srgbClr val="916D4D"/>
                </a:solidFill>
                <a:latin typeface="Antic Bold"/>
              </a:rPr>
              <a:t>E BUON ANNO A TUTTI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-1500429">
            <a:off x="1626740" y="5037883"/>
            <a:ext cx="1559406" cy="2403708"/>
          </a:xfrm>
          <a:custGeom>
            <a:avLst/>
            <a:gdLst/>
            <a:ahLst/>
            <a:cxnLst/>
            <a:rect r="r" b="b" t="t" l="l"/>
            <a:pathLst>
              <a:path h="2403708" w="1559406">
                <a:moveTo>
                  <a:pt x="1559406" y="0"/>
                </a:moveTo>
                <a:lnTo>
                  <a:pt x="0" y="0"/>
                </a:lnTo>
                <a:lnTo>
                  <a:pt x="0" y="2403708"/>
                </a:lnTo>
                <a:lnTo>
                  <a:pt x="1559406" y="2403708"/>
                </a:lnTo>
                <a:lnTo>
                  <a:pt x="155940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500429">
            <a:off x="13324883" y="626338"/>
            <a:ext cx="1098140" cy="1692701"/>
          </a:xfrm>
          <a:custGeom>
            <a:avLst/>
            <a:gdLst/>
            <a:ahLst/>
            <a:cxnLst/>
            <a:rect r="r" b="b" t="t" l="l"/>
            <a:pathLst>
              <a:path h="1692701" w="1098140">
                <a:moveTo>
                  <a:pt x="1098139" y="0"/>
                </a:moveTo>
                <a:lnTo>
                  <a:pt x="0" y="0"/>
                </a:lnTo>
                <a:lnTo>
                  <a:pt x="0" y="1692701"/>
                </a:lnTo>
                <a:lnTo>
                  <a:pt x="1098139" y="1692701"/>
                </a:lnTo>
                <a:lnTo>
                  <a:pt x="109813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true" rot="-9024428">
            <a:off x="3098881" y="290395"/>
            <a:ext cx="1098140" cy="1692701"/>
          </a:xfrm>
          <a:custGeom>
            <a:avLst/>
            <a:gdLst/>
            <a:ahLst/>
            <a:cxnLst/>
            <a:rect r="r" b="b" t="t" l="l"/>
            <a:pathLst>
              <a:path h="1692701" w="1098140">
                <a:moveTo>
                  <a:pt x="1098140" y="1692701"/>
                </a:moveTo>
                <a:lnTo>
                  <a:pt x="0" y="1692701"/>
                </a:lnTo>
                <a:lnTo>
                  <a:pt x="0" y="0"/>
                </a:lnTo>
                <a:lnTo>
                  <a:pt x="1098140" y="0"/>
                </a:lnTo>
                <a:lnTo>
                  <a:pt x="1098140" y="169270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93235">
            <a:off x="8390908" y="2528440"/>
            <a:ext cx="936905" cy="1444170"/>
          </a:xfrm>
          <a:custGeom>
            <a:avLst/>
            <a:gdLst/>
            <a:ahLst/>
            <a:cxnLst/>
            <a:rect r="r" b="b" t="t" l="l"/>
            <a:pathLst>
              <a:path h="1444170" w="936905">
                <a:moveTo>
                  <a:pt x="0" y="0"/>
                </a:moveTo>
                <a:lnTo>
                  <a:pt x="936905" y="0"/>
                </a:lnTo>
                <a:lnTo>
                  <a:pt x="936905" y="1444169"/>
                </a:lnTo>
                <a:lnTo>
                  <a:pt x="0" y="1444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DAFtN7EY66E</dc:identifier>
  <dcterms:modified xsi:type="dcterms:W3CDTF">2011-08-01T06:04:30Z</dcterms:modified>
  <cp:revision>1</cp:revision>
  <dc:title>SCUOLA DELL’INFANZIA “A. MANCASSOLA”</dc:title>
</cp:coreProperties>
</file>